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8" r:id="rId5"/>
    <p:sldId id="271" r:id="rId6"/>
    <p:sldId id="380" r:id="rId7"/>
    <p:sldId id="393" r:id="rId8"/>
    <p:sldId id="394" r:id="rId9"/>
    <p:sldId id="342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8E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71FB0-CF6E-48B8-9911-E248E5B63773}" v="1" dt="2026-06-11T12:06:36.483"/>
    <p1510:client id="{D77A668E-55AF-48F0-AD7F-078409E7F897}" v="9" dt="2026-06-11T12:00:21.810"/>
    <p1510:client id="{DF906011-2BA0-4925-BCC5-CB7039EE7D1A}" v="1" dt="2026-06-11T12:06:07.3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4"/>
    <p:restoredTop sz="93539"/>
  </p:normalViewPr>
  <p:slideViewPr>
    <p:cSldViewPr snapToGrid="0" snapToObjects="1">
      <p:cViewPr varScale="1">
        <p:scale>
          <a:sx n="69" d="100"/>
          <a:sy n="69" d="100"/>
        </p:scale>
        <p:origin x="6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7/7/2026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7/7/2026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CB25320-D71D-4770-B23D-763008B8DC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9DEFE23-6FD0-4AA6-A24A-92E7E11D16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8BD77E0-C34F-4C33-94F5-7429F7B91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AE3E75-7CB1-4A84-A2CE-BF15E3923F23}" type="slidenum">
              <a:rPr lang="en-GB" altLang="en-US" sz="1000" smtClean="0"/>
              <a:pPr>
                <a:spcBef>
                  <a:spcPct val="0"/>
                </a:spcBef>
              </a:pPr>
              <a:t>6</a:t>
            </a:fld>
            <a:endParaRPr lang="en-GB" altLang="en-US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74838C-C885-4ADB-8E29-C9ED539D39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5700" y="187496"/>
            <a:ext cx="1126700" cy="7924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ABD148-2958-44AF-AD75-D91804DB5B4E}"/>
              </a:ext>
            </a:extLst>
          </p:cNvPr>
          <p:cNvSpPr/>
          <p:nvPr userDrawn="1"/>
        </p:nvSpPr>
        <p:spPr>
          <a:xfrm>
            <a:off x="0" y="6126163"/>
            <a:ext cx="12192000" cy="147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EB8740-CB77-4D60-AEAC-15124AAA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>
                <a:solidFill>
                  <a:schemeClr val="accent3"/>
                </a:solidFill>
              </a:rPr>
              <a:t>energynetworks.org</a:t>
            </a:r>
          </a:p>
          <a:p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networks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1219076"/>
          </a:xfrm>
        </p:spPr>
        <p:txBody>
          <a:bodyPr/>
          <a:lstStyle/>
          <a:p>
            <a:r>
              <a:rPr lang="en-GB" dirty="0"/>
              <a:t>ENA EREC M30 Issue 3 2026</a:t>
            </a:r>
          </a:p>
          <a:p>
            <a:r>
              <a:rPr lang="en-GB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7</a:t>
            </a:r>
            <a:r>
              <a:rPr lang="en-GB" baseline="30000" dirty="0"/>
              <a:t>th</a:t>
            </a:r>
            <a:r>
              <a:rPr lang="en-GB" dirty="0"/>
              <a:t> July 2026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sz="2400" dirty="0"/>
              <a:t>ENA </a:t>
            </a:r>
            <a:r>
              <a:rPr lang="en-US" sz="2400" dirty="0"/>
              <a:t>EREC M30 </a:t>
            </a:r>
            <a:r>
              <a:rPr sz="2400" dirty="0"/>
              <a:t>Issue </a:t>
            </a:r>
            <a:r>
              <a:rPr lang="en-US" sz="2400" dirty="0"/>
              <a:t>3 </a:t>
            </a:r>
            <a:r>
              <a:rPr sz="2400" dirty="0"/>
              <a:t>202</a:t>
            </a:r>
            <a:r>
              <a:rPr lang="en-US" sz="2400" dirty="0"/>
              <a:t>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919289" y="1350964"/>
            <a:ext cx="8137525" cy="564257"/>
          </a:xfrm>
          <a:ln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2400" b="1" u="sng" dirty="0">
                <a:solidFill>
                  <a:srgbClr val="1F538D"/>
                </a:solidFill>
                <a:cs typeface="Arial" panose="020B0604020202020204" pitchFamily="34" charset="0"/>
              </a:rPr>
              <a:t>Standard Electricity Network Operator Electricity Smart Meter Configurations</a:t>
            </a:r>
            <a:endParaRPr lang="en-US" altLang="en-US" sz="2400" b="1" u="sng" dirty="0">
              <a:solidFill>
                <a:srgbClr val="1F538D"/>
              </a:solidFill>
              <a:cs typeface="Arial" panose="020B0604020202020204" pitchFamily="34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2377430"/>
            <a:ext cx="11438731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Specifies a set of standard configurations for electricity smart meters</a:t>
            </a:r>
            <a:endParaRPr lang="en-GB" altLang="en-US" sz="1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4" y="3589818"/>
            <a:ext cx="4159799" cy="193937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US" altLang="en-US" sz="1300" dirty="0">
                <a:latin typeface="+mn-lt"/>
              </a:rPr>
              <a:t>Applies to DNOs, smart meter manufacturers and suppliers. 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US" altLang="en-US" sz="1300" dirty="0">
                <a:latin typeface="+mn-lt"/>
              </a:rPr>
              <a:t>It specifies a set of standard configurations for electricity smart meters configurations relating to DNO functionality that should be applied at the time of commissioning.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D7379C3D-C2B2-4D77-BD70-B8832DB2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772" y="3731806"/>
            <a:ext cx="4032250" cy="108940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1</a:t>
            </a:r>
            <a:r>
              <a:rPr lang="en-GB" altLang="en-US" sz="1300" baseline="30000" dirty="0">
                <a:latin typeface="+mn-lt"/>
              </a:rPr>
              <a:t>st</a:t>
            </a:r>
            <a:r>
              <a:rPr lang="en-GB" altLang="en-US" sz="1300" dirty="0">
                <a:latin typeface="+mn-lt"/>
              </a:rPr>
              <a:t> Issue: 2016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2</a:t>
            </a:r>
            <a:r>
              <a:rPr lang="en-GB" altLang="en-US" sz="1300" baseline="30000" dirty="0">
                <a:latin typeface="+mn-lt"/>
              </a:rPr>
              <a:t>nd </a:t>
            </a:r>
            <a:r>
              <a:rPr lang="en-GB" altLang="en-US" sz="1300" dirty="0">
                <a:latin typeface="+mn-lt"/>
              </a:rPr>
              <a:t>Issue: 2018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3</a:t>
            </a:r>
            <a:r>
              <a:rPr lang="en-GB" altLang="en-US" sz="1300" baseline="30000" dirty="0">
                <a:latin typeface="+mn-lt"/>
              </a:rPr>
              <a:t>rd</a:t>
            </a:r>
            <a:r>
              <a:rPr lang="en-GB" altLang="en-US" sz="1300" dirty="0">
                <a:latin typeface="+mn-lt"/>
              </a:rPr>
              <a:t> Issue: 2026</a:t>
            </a: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1821800"/>
            <a:ext cx="22958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DOCUMENT 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171B638-E59B-4A14-8066-7B4E0DB892B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11BFD1-F6B9-46E6-816A-9ABFFC643D2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7505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/>
              <a:t>ENA EREC M30 Issue 3 2026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188666" cy="297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Update to references.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Scope updated to clarify configurations apply at the time of commissioning. 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Reference to department for Business, Energy &amp; Industrial Strategy (BEIS) removed. 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sz="1900" dirty="0">
                <a:latin typeface="+mn-lt"/>
              </a:rPr>
              <a:t>Reference to the Great Britain Companion Specification (GBCS) Table 28a and 28b added.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sz="1900" dirty="0">
                <a:latin typeface="+mn-lt"/>
              </a:rPr>
              <a:t>Reference to previous versions of the GBCS removed</a:t>
            </a:r>
            <a:endParaRPr lang="en-GB" altLang="en-US" sz="1900" dirty="0">
              <a:latin typeface="+mn-lt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2114" y="2781301"/>
            <a:ext cx="3116038" cy="209467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37" lvl="2" indent="0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  <a:buNone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Update to references.</a:t>
            </a:r>
          </a:p>
          <a:p>
            <a:pPr marL="7937" lvl="2" indent="0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  <a:buNone/>
            </a:pPr>
            <a:r>
              <a:rPr lang="en-US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Updated to </a:t>
            </a:r>
            <a:r>
              <a:rPr lang="en-US" altLang="en-US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recognise</a:t>
            </a:r>
            <a:r>
              <a:rPr lang="en-US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 that the configurations are included in the Great Britain Companion Specification (GBCS) following the implementation of SECMP0018.</a:t>
            </a: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Medium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42C71-138B-4F32-80C1-F5FC3D8503A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5AADB4-63D9-4CE7-9725-E368FAC920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4962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/>
              <a:t>ENA EREC M30 Issue 3 2026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2359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Primarily, DNOs, smart meter manufacturers and suppliers who are tasked with </a:t>
            </a:r>
            <a:r>
              <a:rPr lang="en-US" altLang="en-US" sz="1900" dirty="0">
                <a:latin typeface="+mn-lt"/>
              </a:rPr>
              <a:t>applying the settings as part of the commissioning process. 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DNO: Review relevant specification documents against the amended requirements in the revised document.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Manufacturers and suppliers: Ensure their products are consistent with this revised document.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900" dirty="0"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0A030-5C7C-4171-851F-6916CE9D5CA3}"/>
              </a:ext>
            </a:extLst>
          </p:cNvPr>
          <p:cNvSpPr/>
          <p:nvPr/>
        </p:nvSpPr>
        <p:spPr>
          <a:xfrm>
            <a:off x="2221995" y="3665339"/>
            <a:ext cx="813593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00598E"/>
                </a:solidFill>
                <a:cs typeface="Times New Roman" panose="02020603050405020304" pitchFamily="18" charset="0"/>
              </a:rPr>
              <a:t>A medium revision was completed, the additional guidance should be useful for staff of DNOs, </a:t>
            </a:r>
            <a:r>
              <a:rPr lang="en-US" altLang="en-US" b="1" dirty="0">
                <a:solidFill>
                  <a:srgbClr val="00598E"/>
                </a:solidFill>
                <a:cs typeface="Times New Roman" panose="02020603050405020304" pitchFamily="18" charset="0"/>
              </a:rPr>
              <a:t>smart meter manufacturers and suppliers. </a:t>
            </a:r>
            <a:endParaRPr lang="en-GB" altLang="en-US" b="1" dirty="0">
              <a:solidFill>
                <a:srgbClr val="00598E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62EED0-442D-4803-99A7-68921137D7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8798" y="188914"/>
            <a:ext cx="7129463" cy="7191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ENA EREC M30 Issue 3 2026</a:t>
            </a:r>
            <a:br>
              <a:rPr sz="2400" dirty="0">
                <a:solidFill>
                  <a:prstClr val="white"/>
                </a:solidFill>
              </a:rPr>
            </a:br>
            <a:r>
              <a:rPr sz="2400" dirty="0"/>
              <a:t>Revision Summary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4FDAC7-8001-416F-9A8C-CE80A6C2B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82238"/>
              </p:ext>
            </p:extLst>
          </p:nvPr>
        </p:nvGraphicFramePr>
        <p:xfrm>
          <a:off x="2568218" y="1817791"/>
          <a:ext cx="6517140" cy="37020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72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1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</a:rPr>
                        <a:t>Nill</a:t>
                      </a:r>
                      <a:endParaRPr lang="en-GB" sz="11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1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Negligible.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Negligible.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Negligible.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35E6BF-3CD8-4746-8240-CB6A85A9EBC6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>
            <a:extLst>
              <a:ext uri="{FF2B5EF4-FFF2-40B4-BE49-F238E27FC236}">
                <a16:creationId xmlns:a16="http://schemas.microsoft.com/office/drawing/2014/main" id="{3A81895E-C190-402E-B89C-DD518F1C1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30" y="1393697"/>
            <a:ext cx="10366255" cy="2359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and Actions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</a:t>
            </a:r>
            <a:r>
              <a:rPr lang="en-US" altLang="en-US" sz="1900" dirty="0">
                <a:latin typeface="+mn-lt"/>
              </a:rPr>
              <a:t>EREC M30 Issue 3 2026 </a:t>
            </a:r>
            <a:r>
              <a:rPr lang="en-GB" altLang="en-US" sz="1900" dirty="0">
                <a:latin typeface="+mn-lt"/>
              </a:rPr>
              <a:t>is a medium revision of Issue 2.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DNOs to review relevant specification documents against the amended requirements in the revised document.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Manufacturers and suppliers to ensure configurations are consistent with this revised document.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900" dirty="0">
              <a:latin typeface="+mn-lt"/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EDFE5129-6F34-4A36-B819-5D76E5C450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5255" y="188914"/>
            <a:ext cx="7129463" cy="7191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ENA EREC M30 Issue 3 2026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B462C5-A605-426F-9F2C-1C198511F91A}"/>
              </a:ext>
            </a:extLst>
          </p:cNvPr>
          <p:cNvSpPr/>
          <p:nvPr/>
        </p:nvSpPr>
        <p:spPr>
          <a:xfrm>
            <a:off x="2927648" y="4287030"/>
            <a:ext cx="63367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is available from the ENA Engineering Catalogue at 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  <a:hlinkClick r:id="rId3"/>
              </a:rPr>
              <a:t>www.energynetworks.org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.</a:t>
            </a:r>
            <a:endParaRPr lang="en-GB" altLang="en-US" strike="sngStrike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073FB1-5B2F-4EB5-A544-A76696150D3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© ENA 2026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BB60B51-3B7E-483C-B3AC-58ECE060DF9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0" ma:contentTypeDescription="Create a new document." ma:contentTypeScope="" ma:versionID="c2ef872fcd29c345b71ce4124963e62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547903-9C0E-41D2-835C-88E82A050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61D2EFC-FBD4-40BC-B092-96164D082C97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509</TotalTime>
  <Words>412</Words>
  <Application>Microsoft Office PowerPoint</Application>
  <PresentationFormat>Widescreen</PresentationFormat>
  <Paragraphs>71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System Font Regular</vt:lpstr>
      <vt:lpstr>Times New Roman</vt:lpstr>
      <vt:lpstr>Office Theme</vt:lpstr>
      <vt:lpstr>Energy Networks Association</vt:lpstr>
      <vt:lpstr>ENA EREC M30 Issue 3 2026 Revision Summary</vt:lpstr>
      <vt:lpstr>ENA EREC M30 Issue 3 2026 Revision Summary</vt:lpstr>
      <vt:lpstr>ENA EREC M30 Issue 3 2026 Revision Summary</vt:lpstr>
      <vt:lpstr>ENA EREC M30 Issue 3 2026 Revision Summary</vt:lpstr>
      <vt:lpstr>ENA EREC M30 Issue 3 2026 Revision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ENA_Revision Summary_EREC M30</dc:title>
  <dc:creator>Asad Ali</dc:creator>
  <cp:lastModifiedBy>Rhys Thomas</cp:lastModifiedBy>
  <cp:revision>17</cp:revision>
  <dcterms:created xsi:type="dcterms:W3CDTF">2021-02-25T16:00:29Z</dcterms:created>
  <dcterms:modified xsi:type="dcterms:W3CDTF">2026-07-07T08:31:59Z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</Properties>
</file>